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319" r:id="rId4"/>
    <p:sldId id="314" r:id="rId5"/>
    <p:sldId id="257" r:id="rId6"/>
    <p:sldId id="287" r:id="rId7"/>
    <p:sldId id="288" r:id="rId8"/>
    <p:sldId id="320" r:id="rId9"/>
    <p:sldId id="299" r:id="rId10"/>
    <p:sldId id="315" r:id="rId11"/>
    <p:sldId id="289" r:id="rId12"/>
    <p:sldId id="316" r:id="rId13"/>
    <p:sldId id="266" r:id="rId14"/>
    <p:sldId id="305" r:id="rId15"/>
    <p:sldId id="338" r:id="rId16"/>
    <p:sldId id="300" r:id="rId17"/>
    <p:sldId id="321" r:id="rId18"/>
    <p:sldId id="317" r:id="rId19"/>
    <p:sldId id="259" r:id="rId20"/>
    <p:sldId id="341" r:id="rId21"/>
    <p:sldId id="345" r:id="rId22"/>
    <p:sldId id="346" r:id="rId23"/>
    <p:sldId id="347" r:id="rId24"/>
    <p:sldId id="336" r:id="rId25"/>
    <p:sldId id="301" r:id="rId26"/>
    <p:sldId id="302" r:id="rId27"/>
    <p:sldId id="313" r:id="rId28"/>
    <p:sldId id="349" r:id="rId29"/>
    <p:sldId id="262" r:id="rId30"/>
    <p:sldId id="322" r:id="rId31"/>
    <p:sldId id="318" r:id="rId32"/>
    <p:sldId id="339" r:id="rId33"/>
    <p:sldId id="323" r:id="rId34"/>
    <p:sldId id="297" r:id="rId35"/>
    <p:sldId id="325" r:id="rId36"/>
    <p:sldId id="326" r:id="rId37"/>
    <p:sldId id="327" r:id="rId38"/>
    <p:sldId id="270" r:id="rId39"/>
    <p:sldId id="328" r:id="rId40"/>
    <p:sldId id="331" r:id="rId41"/>
    <p:sldId id="330" r:id="rId42"/>
    <p:sldId id="292" r:id="rId43"/>
    <p:sldId id="293" r:id="rId44"/>
    <p:sldId id="294" r:id="rId45"/>
    <p:sldId id="332" r:id="rId46"/>
    <p:sldId id="295" r:id="rId47"/>
    <p:sldId id="344" r:id="rId48"/>
    <p:sldId id="333" r:id="rId49"/>
    <p:sldId id="304" r:id="rId50"/>
    <p:sldId id="334" r:id="rId51"/>
    <p:sldId id="335" r:id="rId52"/>
    <p:sldId id="30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D9AA0F-1F8C-42B4-A8F2-50437A9A8143}">
          <p14:sldIdLst>
            <p14:sldId id="319"/>
            <p14:sldId id="314"/>
            <p14:sldId id="257"/>
            <p14:sldId id="287"/>
            <p14:sldId id="288"/>
            <p14:sldId id="320"/>
            <p14:sldId id="299"/>
            <p14:sldId id="315"/>
            <p14:sldId id="289"/>
            <p14:sldId id="316"/>
            <p14:sldId id="266"/>
            <p14:sldId id="305"/>
            <p14:sldId id="338"/>
            <p14:sldId id="300"/>
            <p14:sldId id="321"/>
            <p14:sldId id="317"/>
            <p14:sldId id="259"/>
          </p14:sldIdLst>
        </p14:section>
        <p14:section name="Раздел без заголовка" id="{B2D4484C-0E60-4786-ABAD-23437C724242}">
          <p14:sldIdLst>
            <p14:sldId id="341"/>
            <p14:sldId id="345"/>
            <p14:sldId id="346"/>
            <p14:sldId id="347"/>
            <p14:sldId id="336"/>
            <p14:sldId id="301"/>
            <p14:sldId id="302"/>
            <p14:sldId id="313"/>
            <p14:sldId id="349"/>
            <p14:sldId id="262"/>
            <p14:sldId id="322"/>
            <p14:sldId id="318"/>
            <p14:sldId id="339"/>
            <p14:sldId id="323"/>
            <p14:sldId id="297"/>
            <p14:sldId id="325"/>
            <p14:sldId id="326"/>
            <p14:sldId id="327"/>
            <p14:sldId id="270"/>
            <p14:sldId id="328"/>
            <p14:sldId id="331"/>
            <p14:sldId id="330"/>
            <p14:sldId id="292"/>
            <p14:sldId id="293"/>
            <p14:sldId id="294"/>
            <p14:sldId id="332"/>
            <p14:sldId id="295"/>
            <p14:sldId id="344"/>
            <p14:sldId id="333"/>
            <p14:sldId id="304"/>
            <p14:sldId id="334"/>
            <p14:sldId id="335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4660"/>
  </p:normalViewPr>
  <p:slideViewPr>
    <p:cSldViewPr>
      <p:cViewPr varScale="1">
        <p:scale>
          <a:sx n="74" d="100"/>
          <a:sy n="74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География </c:v>
                </c:pt>
                <c:pt idx="4">
                  <c:v>Общ-во</c:v>
                </c:pt>
                <c:pt idx="5">
                  <c:v>Химия </c:v>
                </c:pt>
                <c:pt idx="6">
                  <c:v>Биология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География </c:v>
                </c:pt>
                <c:pt idx="4">
                  <c:v>Общ-во</c:v>
                </c:pt>
                <c:pt idx="5">
                  <c:v>Химия </c:v>
                </c:pt>
                <c:pt idx="6">
                  <c:v>Биология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0.87500000000000022</c:v>
                </c:pt>
                <c:pt idx="1">
                  <c:v>0.75000000000000022</c:v>
                </c:pt>
                <c:pt idx="2">
                  <c:v>0</c:v>
                </c:pt>
                <c:pt idx="3">
                  <c:v>0.86000000000000021</c:v>
                </c:pt>
                <c:pt idx="4">
                  <c:v>0.4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География </c:v>
                </c:pt>
                <c:pt idx="4">
                  <c:v>Общ-во</c:v>
                </c:pt>
                <c:pt idx="5">
                  <c:v>Химия </c:v>
                </c:pt>
                <c:pt idx="6">
                  <c:v>Биология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94848"/>
        <c:axId val="57700736"/>
      </c:barChart>
      <c:catAx>
        <c:axId val="5769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7700736"/>
        <c:crosses val="autoZero"/>
        <c:auto val="1"/>
        <c:lblAlgn val="ctr"/>
        <c:lblOffset val="100"/>
        <c:noMultiLvlLbl val="0"/>
      </c:catAx>
      <c:valAx>
        <c:axId val="57700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769484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92.1</c:v>
                </c:pt>
                <c:pt idx="1">
                  <c:v>98.6</c:v>
                </c:pt>
                <c:pt idx="2">
                  <c:v>94.3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55.5</c:v>
                </c:pt>
                <c:pt idx="1">
                  <c:v>55.6</c:v>
                </c:pt>
                <c:pt idx="2">
                  <c:v>40.200000000000003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67648"/>
        <c:axId val="66669184"/>
      </c:barChart>
      <c:catAx>
        <c:axId val="6666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6669184"/>
        <c:crosses val="autoZero"/>
        <c:auto val="1"/>
        <c:lblAlgn val="ctr"/>
        <c:lblOffset val="100"/>
        <c:noMultiLvlLbl val="0"/>
      </c:catAx>
      <c:valAx>
        <c:axId val="6666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6667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0.12000000000000001</c:v>
                </c:pt>
                <c:pt idx="1">
                  <c:v>0.14000000000000001</c:v>
                </c:pt>
                <c:pt idx="2">
                  <c:v>0.18000000000000002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0.71000000000000008</c:v>
                </c:pt>
                <c:pt idx="1">
                  <c:v>0.75000000000000011</c:v>
                </c:pt>
                <c:pt idx="2">
                  <c:v>0.69000000000000017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0.17</c:v>
                </c:pt>
                <c:pt idx="1">
                  <c:v>0.1</c:v>
                </c:pt>
                <c:pt idx="2">
                  <c:v>0.12000000000000001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59552"/>
        <c:axId val="70761088"/>
      </c:barChart>
      <c:catAx>
        <c:axId val="707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0761088"/>
        <c:crosses val="autoZero"/>
        <c:auto val="1"/>
        <c:lblAlgn val="ctr"/>
        <c:lblOffset val="100"/>
        <c:noMultiLvlLbl val="0"/>
      </c:catAx>
      <c:valAx>
        <c:axId val="70761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07595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C649-8BE1-4DDA-8247-BB11A05B55AA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4B6D5-F3A3-4CA1-B989-657A1F5C94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3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4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6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1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0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58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9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79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4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8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4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53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37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57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98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6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0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8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48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17.03.2020</a:t>
            </a:fld>
            <a:endParaRPr lang="ru-R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2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uhovka@mail.ru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714752"/>
            <a:ext cx="7772400" cy="205422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Закон «Об образовании в РФ»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(п.3 ст.28)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1"/>
            <a:ext cx="7772400" cy="1285883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Публичный отчет за 2019 год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cs typeface="Aharoni" panose="02010803020104030203" pitchFamily="2" charset="-79"/>
              </a:rPr>
              <a:t>Особенности образовательного процесса </a:t>
            </a:r>
          </a:p>
        </p:txBody>
      </p:sp>
    </p:spTree>
    <p:extLst>
      <p:ext uri="{BB962C8B-B14F-4D97-AF65-F5344CB8AC3E}">
        <p14:creationId xmlns:p14="http://schemas.microsoft.com/office/powerpoint/2010/main" val="57171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Образовательная деятельность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003232" cy="5145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МБОУ СУХОВСКАЯ СОШ реализует образовательные программы:</a:t>
            </a:r>
          </a:p>
          <a:p>
            <a:pPr marL="0" lvl="0" indent="0">
              <a:buNone/>
            </a:pPr>
            <a:r>
              <a:rPr lang="ru-RU" sz="2400" dirty="0" smtClean="0"/>
              <a:t>1.  Образовательная программа </a:t>
            </a:r>
            <a:r>
              <a:rPr lang="ru-RU" sz="2400" b="1" dirty="0" smtClean="0"/>
              <a:t>дошкольного образования (ФГОС)</a:t>
            </a:r>
          </a:p>
          <a:p>
            <a:pPr marL="0" lvl="0" indent="0">
              <a:buNone/>
            </a:pPr>
            <a:r>
              <a:rPr lang="ru-RU" sz="2400" dirty="0" smtClean="0"/>
              <a:t>2. Образовательная программа </a:t>
            </a:r>
            <a:r>
              <a:rPr lang="ru-RU" sz="2400" b="1" dirty="0" smtClean="0"/>
              <a:t>начального общего образования (1-4 класс) ФГОС</a:t>
            </a:r>
          </a:p>
          <a:p>
            <a:pPr marL="0" lvl="0" indent="0">
              <a:buNone/>
            </a:pPr>
            <a:r>
              <a:rPr lang="ru-RU" sz="2400" dirty="0" smtClean="0"/>
              <a:t>3. Образовательная программа </a:t>
            </a:r>
            <a:r>
              <a:rPr lang="ru-RU" sz="2400" b="1" dirty="0" smtClean="0"/>
              <a:t>основного общего образования (5 -9 классы) ФГОС</a:t>
            </a:r>
          </a:p>
          <a:p>
            <a:pPr marL="0" lvl="0" indent="0">
              <a:buNone/>
            </a:pPr>
            <a:r>
              <a:rPr lang="ru-RU" sz="2400" dirty="0" smtClean="0"/>
              <a:t>4.  Образовательная программа </a:t>
            </a:r>
            <a:r>
              <a:rPr lang="ru-RU" sz="2400" b="1" dirty="0" smtClean="0"/>
              <a:t>среднего общего образования (10-11 класс) ФКГОС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 marL="0" indent="0" algn="ctr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30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 направления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воспитательной  деятельности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136904" cy="544522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  <a:hlinkClick r:id="rId2" action="ppaction://hlinksldjump"/>
              </a:rPr>
              <a:t>Духовно-нравственное направление и гражданско-патриотическое </a:t>
            </a:r>
            <a:r>
              <a:rPr lang="ru-RU" sz="3400" dirty="0" smtClean="0">
                <a:solidFill>
                  <a:schemeClr val="tx1"/>
                </a:solidFill>
                <a:hlinkClick r:id="rId2" action="ppaction://hlinksldjump"/>
              </a:rPr>
              <a:t>воспитание 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300" dirty="0" smtClean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  <a:hlinkClick r:id="rId3" action="ppaction://hlinksldjump"/>
              </a:rPr>
              <a:t>Общеинтеллектуальное направление и проектная деятельность 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300" dirty="0" smtClean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  <a:hlinkClick r:id="rId4" action="ppaction://hlinksldjump"/>
              </a:rPr>
              <a:t>Общекультурное </a:t>
            </a:r>
            <a:r>
              <a:rPr lang="ru-RU" sz="3400" dirty="0" smtClean="0">
                <a:solidFill>
                  <a:schemeClr val="tx1"/>
                </a:solidFill>
                <a:hlinkClick r:id="rId4" action="ppaction://hlinksldjump"/>
              </a:rPr>
              <a:t>направление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300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  <a:hlinkClick r:id="rId5" action="ppaction://hlinksldjump"/>
              </a:rPr>
              <a:t>Спортивно-оздоровительное направление и  основы безопасности </a:t>
            </a:r>
            <a:r>
              <a:rPr lang="ru-RU" sz="3400" dirty="0" smtClean="0">
                <a:solidFill>
                  <a:schemeClr val="tx1"/>
                </a:solidFill>
                <a:hlinkClick r:id="rId5" action="ppaction://hlinksldjump"/>
              </a:rPr>
              <a:t>жизнедеятельности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300" dirty="0" smtClean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  <a:hlinkClick r:id="rId6" action="ppaction://hlinksldjump"/>
              </a:rPr>
              <a:t>Нравственно-правовое направление  и работа с детьми группы </a:t>
            </a:r>
            <a:r>
              <a:rPr lang="ru-RU" sz="3400" dirty="0" smtClean="0">
                <a:solidFill>
                  <a:schemeClr val="tx1"/>
                </a:solidFill>
                <a:hlinkClick r:id="rId6" action="ppaction://hlinksldjump"/>
              </a:rPr>
              <a:t>риска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  <a:hlinkClick r:id="rId7" action="ppaction://hlinksldjump"/>
              </a:rPr>
              <a:t>Социальное направление. Экологическое </a:t>
            </a:r>
            <a:r>
              <a:rPr lang="ru-RU" sz="3400" dirty="0" smtClean="0">
                <a:solidFill>
                  <a:schemeClr val="tx1"/>
                </a:solidFill>
                <a:hlinkClick r:id="rId7" action="ppaction://hlinksldjump"/>
              </a:rPr>
              <a:t>воспитание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3400" dirty="0" smtClean="0">
              <a:solidFill>
                <a:schemeClr val="tx1"/>
              </a:solidFill>
            </a:endParaRPr>
          </a:p>
          <a:p>
            <a:r>
              <a:rPr lang="ru-RU" sz="3400" dirty="0" smtClean="0">
                <a:hlinkClick r:id="rId8" action="ppaction://hlinksldjump"/>
              </a:rPr>
              <a:t>Профориентационное направление 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7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Внеурочная деятельность (1-4)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14011"/>
              </p:ext>
            </p:extLst>
          </p:nvPr>
        </p:nvGraphicFramePr>
        <p:xfrm>
          <a:off x="683568" y="1280554"/>
          <a:ext cx="7560840" cy="44524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68352"/>
                <a:gridCol w="2160240"/>
                <a:gridCol w="2232248"/>
              </a:tblGrid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1-4 класс</a:t>
                      </a:r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2-3 класс</a:t>
                      </a:r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Спортивные игры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Доноведение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Шахматный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Разговор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правильном питании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Две недели в лагере здоровья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внеурочной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Внеурочная деятельность (5-8)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54043"/>
              </p:ext>
            </p:extLst>
          </p:nvPr>
        </p:nvGraphicFramePr>
        <p:xfrm>
          <a:off x="685801" y="1447800"/>
          <a:ext cx="7543799" cy="43557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23436"/>
                <a:gridCol w="1111718"/>
                <a:gridCol w="1191126"/>
                <a:gridCol w="952901"/>
                <a:gridCol w="1032309"/>
                <a:gridCol w="1032309"/>
              </a:tblGrid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5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класс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класс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Спортивные игры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Шахматный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Пифагор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нравственности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1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800" b="1" kern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Формула правильного питания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внеурочной деятельности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286015"/>
          </a:xfrm>
        </p:spPr>
        <p:txBody>
          <a:bodyPr>
            <a:normAutofit/>
          </a:bodyPr>
          <a:lstStyle/>
          <a:p>
            <a:r>
              <a:rPr lang="ru-RU" b="1" dirty="0" smtClean="0"/>
              <a:t>Характеристика </a:t>
            </a:r>
            <a:r>
              <a:rPr lang="ru-RU" b="1" dirty="0" err="1" smtClean="0"/>
              <a:t>внутришкольной</a:t>
            </a:r>
            <a:r>
              <a:rPr lang="ru-RU" b="1" dirty="0" smtClean="0"/>
              <a:t> системы оценки качества образования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«Положение о внутренней системе оценки качества образования в МБОУ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Суховская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СОШ»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cs typeface="Aharoni" panose="02010803020104030203" pitchFamily="2" charset="-79"/>
              </a:rPr>
              <a:t>Условия осуществления образовательного процесса </a:t>
            </a:r>
          </a:p>
        </p:txBody>
      </p:sp>
    </p:spTree>
    <p:extLst>
      <p:ext uri="{BB962C8B-B14F-4D97-AF65-F5344CB8AC3E}">
        <p14:creationId xmlns:p14="http://schemas.microsoft.com/office/powerpoint/2010/main" val="341844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ИНФОРМАЦИОННО-ТЕХНОЛОГИЧЕСКОЕ ОБЕСПЕЧЕНИЕ ШКОЛЫ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ОРГТЕХНИКА И ТЕХНИЧЕСКИЕ СРЕДСТВА ОБУЧЕНИЯ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221088"/>
            <a:ext cx="5970494" cy="83546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34037"/>
              </p:ext>
            </p:extLst>
          </p:nvPr>
        </p:nvGraphicFramePr>
        <p:xfrm>
          <a:off x="857224" y="1571612"/>
          <a:ext cx="735811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5325"/>
                <a:gridCol w="1512789"/>
              </a:tblGrid>
              <a:tr h="339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Виртуальная лаборатория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Интерактивная доска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Сканер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Принтер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Копировальный аппарат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Телевизор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Проектор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Интерактивный комплекс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Мобильный компьютерный класс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Музыкальный центр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Слайд-проектор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/>
              <a:t>ИНФОРМАЦИОННО-ТЕХНОЛОГИЧЕСКОЕ ОБЕСПЕЧЕНИЕ ШКОЛЫ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dirty="0" smtClean="0"/>
              <a:t>новые поступления в 2019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221088"/>
            <a:ext cx="5970494" cy="8354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/>
              <a:t>ИНФОРМАЦИОННО-ТЕХНОЛОГИЧЕСКОЕ ОБЕСПЕЧЕНИЕ ШКОЛЫ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221088"/>
            <a:ext cx="5970494" cy="83546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800" y="1752600"/>
            <a:ext cx="518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838199"/>
            <a:ext cx="3124201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cs typeface="Aharoni" panose="02010803020104030203" pitchFamily="2" charset="-79"/>
              </a:rPr>
              <a:t>Общая характеристика </a:t>
            </a:r>
            <a:r>
              <a:rPr lang="ru-RU" sz="6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учреждения </a:t>
            </a:r>
            <a:endParaRPr lang="ru-RU" sz="60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28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/>
              <a:t>ИНФОРМАЦИОННО-ТЕХНОЛОГИЧЕСКОЕ ОБЕСПЕЧЕНИЕ ШКОЛЫ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dirty="0" smtClean="0"/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221088"/>
            <a:ext cx="5970494" cy="8354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23\Downloads\DSC_0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8597" y="-7848600"/>
            <a:ext cx="639729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ownloads\DSC_0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8599" y="-7848600"/>
            <a:ext cx="639729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ownloads\DSC_0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8600" y="-7848600"/>
            <a:ext cx="4082400" cy="22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ownloads\DSC_0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1910" y="1603292"/>
            <a:ext cx="541637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/>
              <a:t>ИНФОРМАЦИОННО-ТЕХНОЛОГИЧЕСКОЕ ОБЕСПЕЧЕНИЕ ШКОЛЫ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dirty="0" smtClean="0"/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221088"/>
            <a:ext cx="5970494" cy="83546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123\Downloads\DSC_0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3493" y="1780707"/>
            <a:ext cx="5791200" cy="39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Организация летнего отдыха детей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/>
              <a:t>1. </a:t>
            </a:r>
            <a:r>
              <a:rPr lang="ru-RU" sz="3600" b="1" dirty="0" smtClean="0"/>
              <a:t>Летний лагерь – 15 чел.</a:t>
            </a:r>
            <a:br>
              <a:rPr lang="ru-RU" sz="3600" b="1" dirty="0" smtClean="0"/>
            </a:br>
            <a:r>
              <a:rPr lang="ru-RU" sz="4000" b="1" dirty="0" smtClean="0"/>
              <a:t>2. </a:t>
            </a:r>
            <a:r>
              <a:rPr lang="ru-RU" sz="3600" b="1" dirty="0" smtClean="0"/>
              <a:t>Загородные лагеря и санатории – 16 ч.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Организация питания и медицинского обслуживания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727280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/>
                <a:ea typeface="Times New Roman"/>
              </a:rPr>
              <a:t>Льготное питание получали 45  учащихся из семей разных категорий.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/>
                <a:ea typeface="Times New Roman"/>
              </a:rPr>
              <a:t>Организовано 2-х разовое питание.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/>
                <a:ea typeface="Times New Roman"/>
              </a:rPr>
              <a:t>Размер родительской платы на горячий обед  обучающихся в день - 65 рублей.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/>
                <a:ea typeface="Times New Roman"/>
              </a:rPr>
              <a:t>Всего питаются с родительской доплатой  94 %. 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18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БЕЗОПАСНОСТИ УЧАЩИХСЯ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799288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В школе установлены: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кнопка 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тревожной сигнализации,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аварийно-пожарная 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сигнализация,  автоматическая установка пожарной сигнализации с выходом на пульт «01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»,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система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видеонаблюдения: 8 камер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1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1434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 для обучения детей с ограниченными возможностями здоровья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(Паспорт  доступности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2016-2020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03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69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221088"/>
            <a:ext cx="5970494" cy="83546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математики\AppData\Local\Temp\Tmp_view\Пандус 2\DSC09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38200"/>
            <a:ext cx="68834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2924944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14290"/>
            <a:ext cx="7175351" cy="785818"/>
          </a:xfrm>
        </p:spPr>
        <p:txBody>
          <a:bodyPr>
            <a:noAutofit/>
          </a:bodyPr>
          <a:lstStyle/>
          <a:p>
            <a:pPr marL="18288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Обеспечение транспортной доступности и безопасности детей при перевозке к месту обучения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58701"/>
              </p:ext>
            </p:extLst>
          </p:nvPr>
        </p:nvGraphicFramePr>
        <p:xfrm>
          <a:off x="285720" y="1785926"/>
          <a:ext cx="8424936" cy="93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техники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Состояние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используется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Автотранспортные средства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Автобус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HYUNDAI County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285 НХ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Дата выпуска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2011г.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подвоза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 из близлежащих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н.п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C:\Users\User\Desktop\Фото Автобус\P10307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9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308237"/>
          </a:xfrm>
        </p:spPr>
        <p:txBody>
          <a:bodyPr>
            <a:noAutofit/>
          </a:bodyPr>
          <a:lstStyle/>
          <a:p>
            <a:pPr algn="ctr"/>
            <a:endParaRPr lang="ru-RU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деятельности учреждения, качество образования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2893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ОГЭ-2019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63016019"/>
              </p:ext>
            </p:extLst>
          </p:nvPr>
        </p:nvGraphicFramePr>
        <p:xfrm>
          <a:off x="1066800" y="1143000"/>
          <a:ext cx="69341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12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08912" cy="1143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МУНИЦИПАЛЬНОЕ БЮДЖЕТНОЕ ОБЩЕОБРАЗОВАТЕЛЬНОЕ УЧРЕЖДЕНИЕ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СУХОВСКАЯ СРЕДНЯЯ ОБЩЕОБРАЗОВАТЕЛЬНАЯ ШКОЛА</a:t>
            </a:r>
            <a:endParaRPr lang="ru-RU" sz="2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416892"/>
            <a:ext cx="8856984" cy="132447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Наш адрес: </a:t>
            </a:r>
            <a:r>
              <a:rPr lang="ru-RU" b="1" dirty="0" smtClean="0">
                <a:solidFill>
                  <a:srgbClr val="002060"/>
                </a:solidFill>
              </a:rPr>
              <a:t>347067 Ростовская область,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Тацинский район,  п. Новосуховый, ул. Административная, 7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Телефон</a:t>
            </a:r>
            <a:r>
              <a:rPr lang="ru-RU" b="1" dirty="0" smtClean="0">
                <a:solidFill>
                  <a:srgbClr val="002060"/>
                </a:solidFill>
              </a:rPr>
              <a:t> 8(863) 97-24-1-47       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suhovka@mail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5929354" cy="464347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6728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ЕГЭ-2019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39769"/>
              </p:ext>
            </p:extLst>
          </p:nvPr>
        </p:nvGraphicFramePr>
        <p:xfrm>
          <a:off x="755577" y="1484784"/>
          <a:ext cx="7611977" cy="50924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8085"/>
                <a:gridCol w="1675966"/>
                <a:gridCol w="1317793"/>
                <a:gridCol w="1507181"/>
                <a:gridCol w="1572952"/>
              </a:tblGrid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уч-ся,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сдававших экзамен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Сдали экзамен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Минимальное количество баллов, установленное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Рособрнадзором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по классу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(база)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566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внутришкольной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оценки качества образования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89237762"/>
              </p:ext>
            </p:extLst>
          </p:nvPr>
        </p:nvGraphicFramePr>
        <p:xfrm>
          <a:off x="914400" y="1752600"/>
          <a:ext cx="74675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12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ФИЗИЧЕСКОЕ РАЗВИТИЕ ОБУЧАЮЩИХСЯ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00267483"/>
              </p:ext>
            </p:extLst>
          </p:nvPr>
        </p:nvGraphicFramePr>
        <p:xfrm>
          <a:off x="1428728" y="1285860"/>
          <a:ext cx="6858047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Доля обучающихся, участвовавших в конкурсах, олимпиадах на различных уровнях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8214"/>
              </p:ext>
            </p:extLst>
          </p:nvPr>
        </p:nvGraphicFramePr>
        <p:xfrm>
          <a:off x="785787" y="2357428"/>
          <a:ext cx="7643866" cy="3500463"/>
        </p:xfrm>
        <a:graphic>
          <a:graphicData uri="http://schemas.openxmlformats.org/drawingml/2006/table">
            <a:tbl>
              <a:tblPr/>
              <a:tblGrid>
                <a:gridCol w="3857651"/>
                <a:gridCol w="1785950"/>
                <a:gridCol w="2000265"/>
              </a:tblGrid>
              <a:tr h="104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Предметы/уровень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Международный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56/12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53/13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132/45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139/35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9/3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7/7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39/9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42/39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Доля обучающихся, участвовавших в спортивных соревнованиях на различных уровнях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85807"/>
              </p:ext>
            </p:extLst>
          </p:nvPr>
        </p:nvGraphicFramePr>
        <p:xfrm>
          <a:off x="609600" y="685800"/>
          <a:ext cx="7924799" cy="5746115"/>
        </p:xfrm>
        <a:graphic>
          <a:graphicData uri="http://schemas.openxmlformats.org/drawingml/2006/table">
            <a:tbl>
              <a:tblPr firstRow="1" firstCol="1" bandRow="1"/>
              <a:tblGrid>
                <a:gridCol w="316991"/>
                <a:gridCol w="713233"/>
                <a:gridCol w="633984"/>
                <a:gridCol w="2526792"/>
                <a:gridCol w="2057400"/>
                <a:gridCol w="1676399"/>
              </a:tblGrid>
              <a:tr h="54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уч.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endParaRPr lang="ru-RU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endParaRPr lang="ru-RU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endParaRPr lang="ru-RU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3-10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Легкоатлетический кросс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шашкам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6,8,11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Соревнования по стрельбе из ПВ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+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личном зачете)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6,8,9,11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Соревнования 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«К защите Родины готов!»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По номинациям: 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2 место;1 место;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1 место;1 место;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3 место;3 место;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1 место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3,5,6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Зимний фестиваль ГТО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Золотой знак – 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2 шт.;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Серебряный знак – 2 шт.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Соревнования по стрельбе из ПВ на кубок Г.Н. Луценко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+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 места 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личном зачете)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3,4,5,6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Шиповка юных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Летний фестиваль ГТО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Социальная активность и внешние связи учреждения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Областная инновационная площадка </a:t>
            </a:r>
            <a:r>
              <a:rPr lang="ru-RU" sz="3600" b="1" dirty="0" smtClean="0"/>
              <a:t>«</a:t>
            </a:r>
            <a:r>
              <a:rPr lang="ru-RU" sz="3600" b="1" dirty="0"/>
              <a:t>Инновационный проект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по </a:t>
            </a:r>
            <a:r>
              <a:rPr lang="ru-RU" sz="3600" b="1" dirty="0" err="1"/>
              <a:t>здоровьесбережению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сфере </a:t>
            </a:r>
            <a:r>
              <a:rPr lang="ru-RU" sz="3600" b="1" dirty="0" smtClean="0"/>
              <a:t>образования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Ростовской области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19389" y="3573016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Приказ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Минобразования Ростовской области №19 от 19.01.2017 г</a:t>
            </a:r>
          </a:p>
        </p:txBody>
      </p:sp>
    </p:spTree>
    <p:extLst>
      <p:ext uri="{BB962C8B-B14F-4D97-AF65-F5344CB8AC3E}">
        <p14:creationId xmlns:p14="http://schemas.microsoft.com/office/powerpoint/2010/main" val="26966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АПК «АРМИС»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0658" name="Picture 2" descr="C:\Users\User\Desktop\IMG_02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53723" cy="523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учреждения в сетевом взаимодействии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Финансово-экономическая деятельность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2273, серия   61 №001227 дата выдачи – 09.04.2012 г., выдана – Региональной службой по надзору и контролю в сфере образования Ростовской области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4020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ЛИЦЕНЗИЯ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ПРИЛОЖЕНИЕ</a:t>
            </a:r>
            <a:endParaRPr lang="ru-RU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 descr="E:\публичный отчёт\акт №2, 2 лист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324036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E:\публичный отчёт\акт №2, 2 лист 00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2276872"/>
            <a:ext cx="2664296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6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Исполнение бюджета за 2018 год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00760" y="3214686"/>
            <a:ext cx="2357454" cy="10001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Местный </a:t>
            </a:r>
            <a:r>
              <a:rPr lang="ru-RU" dirty="0" smtClean="0"/>
              <a:t>(муниципальный)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3286124"/>
            <a:ext cx="2357454" cy="10001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Областной 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4643446"/>
            <a:ext cx="2357454" cy="12338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Внебюджетные средства</a:t>
            </a:r>
          </a:p>
          <a:p>
            <a:pPr algn="ctr"/>
            <a:r>
              <a:rPr lang="ru-RU" sz="2000" b="1" dirty="0" smtClean="0"/>
              <a:t>(аренда помещения)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2928926" y="1571612"/>
            <a:ext cx="350046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Бюджет </a:t>
            </a:r>
            <a:endParaRPr lang="ru-RU" sz="4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428860" y="2571744"/>
            <a:ext cx="714380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4"/>
          </p:cNvCxnSpPr>
          <p:nvPr/>
        </p:nvCxnSpPr>
        <p:spPr>
          <a:xfrm rot="16200000" flipH="1">
            <a:off x="3839760" y="3768330"/>
            <a:ext cx="1714512" cy="35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107917" y="2678901"/>
            <a:ext cx="57150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Анализ финансирования из  областного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39565"/>
              </p:ext>
            </p:extLst>
          </p:nvPr>
        </p:nvGraphicFramePr>
        <p:xfrm>
          <a:off x="714348" y="928674"/>
          <a:ext cx="7858180" cy="4808046"/>
        </p:xfrm>
        <a:graphic>
          <a:graphicData uri="http://schemas.openxmlformats.org/drawingml/2006/table">
            <a:tbl>
              <a:tblPr/>
              <a:tblGrid>
                <a:gridCol w="673190"/>
                <a:gridCol w="5718485"/>
                <a:gridCol w="1466505"/>
              </a:tblGrid>
              <a:tr h="476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п,п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Виды расходов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Сумма в руб.</a:t>
                      </a:r>
                      <a:endParaRPr lang="ru-RU" sz="16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Заработная плата 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5364227,91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Начисления на оплату труда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1618375,84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Заработная плата (дошкольная группа)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484570,96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5379,89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Интернет 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26234,08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Услуги по содержанию имущества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105600,00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Прочие услуги (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ЦБ, подписка, обслуживание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интрнет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шлюза, обслуживание сайта, приобретение журналов, программного обеспечения, обслуживание АИС «Электронная школа», медосмотр,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финконтроль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758 876,57 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Увеличение стоимости основных средств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(учебники, компьютеры,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ТСО,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ретение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оборудования)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316 425,00 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Увеличение стоимости материальных запасов (хозяйственные, моющие, канцтовары, картриджи,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аттестаты)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77 486,00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Анализ финансирования из  местного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96963"/>
              </p:ext>
            </p:extLst>
          </p:nvPr>
        </p:nvGraphicFramePr>
        <p:xfrm>
          <a:off x="642910" y="818713"/>
          <a:ext cx="8001056" cy="5870651"/>
        </p:xfrm>
        <a:graphic>
          <a:graphicData uri="http://schemas.openxmlformats.org/drawingml/2006/table">
            <a:tbl>
              <a:tblPr/>
              <a:tblGrid>
                <a:gridCol w="810758"/>
                <a:gridCol w="5275422"/>
                <a:gridCol w="1914876"/>
              </a:tblGrid>
              <a:tr h="513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п,п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Виды расходов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Сумма в руб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Заработная плата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835253,10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Заработная плата (дошкольная группа)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11757,81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Прочие выплаты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Суточные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17801,50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Начисления на оплату труда 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251574,58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Телематика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6 000,00  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Оплата коммунальных услуг (электроэнергия,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водопотребление,  ТКО)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 304 902,08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Услуги по содержанию имущества (СЭС, диагностика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авто,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дератизация, дезинсекция, противоклещевая обработка,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 71 585,44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Прочие услуги (горячее питание, страхование автотранспорта, </a:t>
                      </a: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предрейсовый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 осмотр,</a:t>
                      </a: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проверка сметной документации)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 100 130,84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Анализ финансирования из  местного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3548"/>
              </p:ext>
            </p:extLst>
          </p:nvPr>
        </p:nvGraphicFramePr>
        <p:xfrm>
          <a:off x="642910" y="857240"/>
          <a:ext cx="8001056" cy="5257800"/>
        </p:xfrm>
        <a:graphic>
          <a:graphicData uri="http://schemas.openxmlformats.org/drawingml/2006/table">
            <a:tbl>
              <a:tblPr/>
              <a:tblGrid>
                <a:gridCol w="810759"/>
                <a:gridCol w="5275421"/>
                <a:gridCol w="1914876"/>
              </a:tblGrid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Прочие</a:t>
                      </a:r>
                      <a:r>
                        <a:rPr lang="ru-RU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расходы (налоги)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124 539,00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Уголь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744000,00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Бензин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121778,90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Автошины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74998,00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летнего трудоустройства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  5 835,56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систем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охраны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 32 743,50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Ремонт</a:t>
                      </a:r>
                      <a:r>
                        <a:rPr lang="ru-RU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761 772,68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Противопожарные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мероприятия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62 446,00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Установка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пандуса+стройконтроль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151 387,85 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Питание</a:t>
                      </a:r>
                      <a:r>
                        <a:rPr lang="ru-RU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0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озд</a:t>
                      </a:r>
                      <a:r>
                        <a:rPr lang="ru-RU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. лагерь)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44 609,40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Горячее питание льготников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93000,00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Ремонт котельной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218649,00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Наружное освещение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40156,00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Calibri"/>
                          <a:ea typeface="Calibri"/>
                          <a:cs typeface="Times New Roman"/>
                        </a:rPr>
                        <a:t>Проверка смет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15482,00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ДОПОЛНИТЕЛЬНОЕ ФИНАНСИРОВАНИЕ</a:t>
            </a:r>
            <a:endParaRPr lang="ru-RU" sz="24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66696" y="2109629"/>
            <a:ext cx="764386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небюджетные средства за счёт аренды помещения 22400, 00.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Из которых: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14000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руб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приобретение табуреток в столовую (40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шт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7000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руб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экспертиза ПСД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1400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руб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затраты на продукты питания в дошкольной группе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14348" y="1782108"/>
            <a:ext cx="76438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 школы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2019 году исполнен полностью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6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Итоги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общественного мнения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РЕЗУЛЬТАТЫ ОПРОСОВ</a:t>
            </a:r>
            <a:endParaRPr lang="ru-RU" sz="2800" b="1" dirty="0"/>
          </a:p>
        </p:txBody>
      </p:sp>
      <p:pic>
        <p:nvPicPr>
          <p:cNvPr id="2049" name="Picture 1" descr="C:\Users\User\Desktop\Скриншот 16-03-2018 1316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80363" cy="838199"/>
          </a:xfrm>
          <a:prstGeom prst="rect">
            <a:avLst/>
          </a:prstGeom>
          <a:noFill/>
        </p:spPr>
      </p:pic>
      <p:pic>
        <p:nvPicPr>
          <p:cNvPr id="2050" name="Picture 2" descr="C:\Users\User\Desktop\Скриншот 16-03-2018 1316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4357718" cy="3217771"/>
          </a:xfrm>
          <a:prstGeom prst="rect">
            <a:avLst/>
          </a:prstGeom>
          <a:noFill/>
        </p:spPr>
      </p:pic>
      <p:pic>
        <p:nvPicPr>
          <p:cNvPr id="2051" name="Picture 3" descr="C:\Users\User\Desktop\Скриншот 16-03-2018 1317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500702"/>
            <a:ext cx="4714908" cy="1165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РЕЗУЛЬТАТЫ ОПРОСОВ</a:t>
            </a:r>
            <a:endParaRPr lang="ru-RU" sz="2800" b="1" dirty="0"/>
          </a:p>
        </p:txBody>
      </p:sp>
      <p:pic>
        <p:nvPicPr>
          <p:cNvPr id="73730" name="Picture 2" descr="C:\Users\User\Desktop\Скриншот 16-03-2018 1321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10" cy="522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Перспективы и планы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серия 61А01 № 0000755,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№ 2603,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ОТ 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19.05.2015 г., срок действия – до 19.05.2027 года, выдано – Региональная служба по надзору и контролю в сфере образования Ростовской области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546848" cy="474067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СВИДЕТЕЛЬСТВО ОБ АККРЕДИТАЦИИ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ПРИЛОЖЕНИЕ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 descr="E:\публичный отчёт\акт №2, 2 лист 00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2736304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E:\публичный отчёт\акт №2, 2 лист 00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Преобразования в 2019 году и планы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405" y="1988840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Установка пандуса.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/>
              <a:t>Замена электропроводки всех помещений здания школы  (1-2 этаж) 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Ремонт канализации в пищеблоке.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/>
              <a:t>Замена кровли здания школы.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Установка уличного освещения.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/>
              <a:t>Установка ограждения.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Ремонт котельной.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ФИЛИАЛЫ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базе школы функционирует разновозрастная дошкольная группа </a:t>
            </a:r>
            <a:br>
              <a:rPr lang="ru-RU" b="1" dirty="0" smtClean="0"/>
            </a:br>
            <a:r>
              <a:rPr lang="ru-RU" b="1" dirty="0" smtClean="0"/>
              <a:t>с декабря 2014 г.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ДАННЫЕ О КОНТИНГЕНТЕ  УЧАЩИХСЯ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06135"/>
              </p:ext>
            </p:extLst>
          </p:nvPr>
        </p:nvGraphicFramePr>
        <p:xfrm>
          <a:off x="928662" y="1571612"/>
          <a:ext cx="7056784" cy="3575304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1584176"/>
                <a:gridCol w="1264026"/>
                <a:gridCol w="1256254"/>
                <a:gridCol w="864096"/>
              </a:tblGrid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Начальное общее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Основное общее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Среднее общее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Общее количество обучающихся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Дошкольников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САЙТ ШКОЛЫ</a:t>
            </a:r>
            <a:br>
              <a:rPr lang="ru-RU" b="1" dirty="0" smtClean="0"/>
            </a:br>
            <a:r>
              <a:rPr lang="en-US" b="1" dirty="0" smtClean="0"/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http:suhovka.obr-tacin.ru</a:t>
            </a:r>
            <a:r>
              <a:rPr lang="ru-RU" sz="2400" b="1" u="sng" dirty="0" smtClean="0">
                <a:solidFill>
                  <a:srgbClr val="0070C0"/>
                </a:solidFill>
              </a:rPr>
              <a:t> 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pic>
        <p:nvPicPr>
          <p:cNvPr id="32769" name="Picture 1" descr="C:\Users\User\Desktop\Скриншот 16-03-2018 10503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260452" cy="4757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90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b="1" dirty="0" smtClean="0"/>
              <a:t>Структура управления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811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школы</a:t>
            </a:r>
            <a:endParaRPr lang="ru-RU" sz="6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Бабкина Лариса Александровна,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«Почетный работник  общего образования Российской Федерации»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 2007 года.</a:t>
            </a:r>
          </a:p>
          <a:p>
            <a:pPr marL="0" lv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УВР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Грицунова Татьяна Николаевна, награждена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Почётной грамотой Министерства образования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2012 учебном году. </a:t>
            </a:r>
          </a:p>
          <a:p>
            <a:pPr marL="0" lv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директора по ВР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Ивановна награждена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Почётной грамотой Министерства образования РФ в 2015 году.</a:t>
            </a:r>
          </a:p>
          <a:p>
            <a:pPr marL="0" indent="0" algn="ctr">
              <a:buNone/>
            </a:pP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государственно-общественного управления и самоуправления:</a:t>
            </a:r>
            <a:endParaRPr lang="ru-RU" sz="4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Управляющий Совет школы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(Председатель: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Андрюнина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В.);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Родительский комитет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(Председатель: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Бильник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Н. );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Общее собрание трудового коллектива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(Председатель :Чеботарева Л. А.);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(Председатель : Бабкина Л. А.)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1257</Words>
  <Application>Microsoft Office PowerPoint</Application>
  <PresentationFormat>Экран (4:3)</PresentationFormat>
  <Paragraphs>462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Тема Office</vt:lpstr>
      <vt:lpstr>Соседство</vt:lpstr>
      <vt:lpstr>1_Тема Office</vt:lpstr>
      <vt:lpstr>Закон «Об образовании в РФ»  (п.3 ст.28) </vt:lpstr>
      <vt:lpstr>Презентация PowerPoint</vt:lpstr>
      <vt:lpstr>МУНИЦИПАЛЬНОЕ БЮДЖЕТНОЕ ОБЩЕОБРАЗОВАТЕЛЬНОЕ УЧРЕЖДЕНИЕ СУХОВСКАЯ СРЕДНЯЯ ОБЩЕОБРАЗОВАТЕЛЬНАЯ ШКОЛА</vt:lpstr>
      <vt:lpstr> № 2273, серия   61 №001227 дата выдачи – 09.04.2012 г., выдана – Региональной службой по надзору и контролю в сфере образования Ростовской области</vt:lpstr>
      <vt:lpstr>серия 61А01 № 0000755,  № 2603,  ОТ  19.05.2015 г., срок действия – до 19.05.2027 года, выдано – Региональная служба по надзору и контролю в сфере образования Ростовской области</vt:lpstr>
      <vt:lpstr>ФИЛИАЛЫ  на базе школы функционирует разновозрастная дошкольная группа  с декабря 2014 г.</vt:lpstr>
      <vt:lpstr>ДАННЫЕ О КОНТИНГЕНТЕ  УЧАЩИХСЯ</vt:lpstr>
      <vt:lpstr>САЙТ ШКОЛЫ  http:suhovka.obr-tacin.ru </vt:lpstr>
      <vt:lpstr>Структура управления </vt:lpstr>
      <vt:lpstr>Презентация PowerPoint</vt:lpstr>
      <vt:lpstr>Образовательная деятельность </vt:lpstr>
      <vt:lpstr>Основные  направления  воспитательной  деятельности</vt:lpstr>
      <vt:lpstr>Внеурочная деятельность (1-4)</vt:lpstr>
      <vt:lpstr>Внеурочная деятельность (5-8)</vt:lpstr>
      <vt:lpstr>Характеристика внутришкольной системы оценки качества образования</vt:lpstr>
      <vt:lpstr>Презентация PowerPoint</vt:lpstr>
      <vt:lpstr>ИНФОРМАЦИОННО-ТЕХНОЛОГИЧЕСКОЕ ОБЕСПЕЧЕНИЕ ШКОЛЫ  ОРГТЕХНИКА И ТЕХНИЧЕСКИЕ СРЕДСТВА ОБУЧЕНИЯ</vt:lpstr>
      <vt:lpstr>ИНФОРМАЦИОННО-ТЕХНОЛОГИЧЕСКОЕ ОБЕСПЕЧЕНИЕ ШКОЛЫ        новые поступления в 2019 </vt:lpstr>
      <vt:lpstr>ИНФОРМАЦИОННО-ТЕХНОЛОГИЧЕСКОЕ ОБЕСПЕЧЕНИЕ ШКОЛЫ        </vt:lpstr>
      <vt:lpstr>ИНФОРМАЦИОННО-ТЕХНОЛОГИЧЕСКОЕ ОБЕСПЕЧЕНИЕ ШКОЛЫ         </vt:lpstr>
      <vt:lpstr>ИНФОРМАЦИОННО-ТЕХНОЛОГИЧЕСКОЕ ОБЕСПЕЧЕНИЕ ШКОЛЫ         </vt:lpstr>
      <vt:lpstr>Организация летнего отдыха детей   1. Летний лагерь – 15 чел. 2. Загородные лагеря и санатории – 16 ч. </vt:lpstr>
      <vt:lpstr>Организация питания и медицинского обслуживания </vt:lpstr>
      <vt:lpstr>ОБЕСПЕЧЕНИЕ БЕЗОПАСНОСТИ УЧАЩИХСЯ</vt:lpstr>
      <vt:lpstr>Условия для обучения детей с ограниченными возможностями здоровья (Паспорт  доступности  на 2016-2020 гг)</vt:lpstr>
      <vt:lpstr>        </vt:lpstr>
      <vt:lpstr>  Обеспечение транспортной доступности и безопасности детей при перевозке к месту обучения</vt:lpstr>
      <vt:lpstr>Презентация PowerPoint</vt:lpstr>
      <vt:lpstr>Результаты ОГЭ-2019</vt:lpstr>
      <vt:lpstr>Результаты ЕГЭ-2019</vt:lpstr>
      <vt:lpstr> Результаты внутришкольной оценки качества образования </vt:lpstr>
      <vt:lpstr>ФИЗИЧЕСКОЕ РАЗВИТИЕ ОБУЧАЮЩИХСЯ</vt:lpstr>
      <vt:lpstr>Доля обучающихся, участвовавших в конкурсах, олимпиадах на различных уровнях </vt:lpstr>
      <vt:lpstr>Доля обучающихся, участвовавших в спортивных соревнованиях на различных уровнях </vt:lpstr>
      <vt:lpstr>Социальная активность и внешние связи учреждения </vt:lpstr>
      <vt:lpstr>Презентация PowerPoint</vt:lpstr>
      <vt:lpstr>АПК «АРМИС»</vt:lpstr>
      <vt:lpstr>Участие учреждения в сетевом взаимодействии</vt:lpstr>
      <vt:lpstr>Финансово-экономическая деятельность </vt:lpstr>
      <vt:lpstr>Исполнение бюджета за 2018 год</vt:lpstr>
      <vt:lpstr>Анализ финансирования из  областного бюджета </vt:lpstr>
      <vt:lpstr>Анализ финансирования из  местного бюджета </vt:lpstr>
      <vt:lpstr>Анализ финансирования из  местного бюджета </vt:lpstr>
      <vt:lpstr>ДОПОЛНИТЕЛЬНОЕ ФИНАНСИРОВАНИЕ</vt:lpstr>
      <vt:lpstr>Презентация PowerPoint</vt:lpstr>
      <vt:lpstr>Итоги  общественного мнения </vt:lpstr>
      <vt:lpstr> РЕЗУЛЬТАТЫ ОПРОСОВ</vt:lpstr>
      <vt:lpstr> РЕЗУЛЬТАТЫ ОПРОСОВ</vt:lpstr>
      <vt:lpstr>Перспективы и планы </vt:lpstr>
      <vt:lpstr>Преобразования в 2019 году и 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123</cp:lastModifiedBy>
  <cp:revision>130</cp:revision>
  <dcterms:created xsi:type="dcterms:W3CDTF">2013-01-28T19:28:30Z</dcterms:created>
  <dcterms:modified xsi:type="dcterms:W3CDTF">2020-03-17T19:31:39Z</dcterms:modified>
</cp:coreProperties>
</file>